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44" autoAdjust="0"/>
    <p:restoredTop sz="94757" autoAdjust="0"/>
  </p:normalViewPr>
  <p:slideViewPr>
    <p:cSldViewPr snapToGrid="0" snapToObjects="1">
      <p:cViewPr>
        <p:scale>
          <a:sx n="111" d="100"/>
          <a:sy n="111" d="100"/>
        </p:scale>
        <p:origin x="872" y="15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D8F80-B4DE-C541-A578-82066D5E4A7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8DF73-1744-2040-B5A6-4144A40E1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50935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8DF73-1744-2040-B5A6-4144A40E10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8DF73-1744-2040-B5A6-4144A40E10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9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5" indent="0">
              <a:buNone/>
              <a:defRPr sz="2000" b="1"/>
            </a:lvl2pPr>
            <a:lvl3pPr marL="914409" indent="0">
              <a:buNone/>
              <a:defRPr sz="1800" b="1"/>
            </a:lvl3pPr>
            <a:lvl4pPr marL="1371614" indent="0">
              <a:buNone/>
              <a:defRPr sz="1600" b="1"/>
            </a:lvl4pPr>
            <a:lvl5pPr marL="1828818" indent="0">
              <a:buNone/>
              <a:defRPr sz="1600" b="1"/>
            </a:lvl5pPr>
            <a:lvl6pPr marL="2286023" indent="0">
              <a:buNone/>
              <a:defRPr sz="1600" b="1"/>
            </a:lvl6pPr>
            <a:lvl7pPr marL="2743227" indent="0">
              <a:buNone/>
              <a:defRPr sz="1600" b="1"/>
            </a:lvl7pPr>
            <a:lvl8pPr marL="3200432" indent="0">
              <a:buNone/>
              <a:defRPr sz="1600" b="1"/>
            </a:lvl8pPr>
            <a:lvl9pPr marL="365763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5" indent="0">
              <a:buNone/>
              <a:defRPr sz="2000" b="1"/>
            </a:lvl2pPr>
            <a:lvl3pPr marL="914409" indent="0">
              <a:buNone/>
              <a:defRPr sz="1800" b="1"/>
            </a:lvl3pPr>
            <a:lvl4pPr marL="1371614" indent="0">
              <a:buNone/>
              <a:defRPr sz="1600" b="1"/>
            </a:lvl4pPr>
            <a:lvl5pPr marL="1828818" indent="0">
              <a:buNone/>
              <a:defRPr sz="1600" b="1"/>
            </a:lvl5pPr>
            <a:lvl6pPr marL="2286023" indent="0">
              <a:buNone/>
              <a:defRPr sz="1600" b="1"/>
            </a:lvl6pPr>
            <a:lvl7pPr marL="2743227" indent="0">
              <a:buNone/>
              <a:defRPr sz="1600" b="1"/>
            </a:lvl7pPr>
            <a:lvl8pPr marL="3200432" indent="0">
              <a:buNone/>
              <a:defRPr sz="1600" b="1"/>
            </a:lvl8pPr>
            <a:lvl9pPr marL="365763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7"/>
            <a:ext cx="3309144" cy="5316538"/>
          </a:xfrm>
        </p:spPr>
        <p:txBody>
          <a:bodyPr/>
          <a:lstStyle>
            <a:lvl1pPr marL="0" indent="0">
              <a:buNone/>
              <a:defRPr sz="1400"/>
            </a:lvl1pPr>
            <a:lvl2pPr marL="457205" indent="0">
              <a:buNone/>
              <a:defRPr sz="1200"/>
            </a:lvl2pPr>
            <a:lvl3pPr marL="914409" indent="0">
              <a:buNone/>
              <a:defRPr sz="1000"/>
            </a:lvl3pPr>
            <a:lvl4pPr marL="1371614" indent="0">
              <a:buNone/>
              <a:defRPr sz="900"/>
            </a:lvl4pPr>
            <a:lvl5pPr marL="1828818" indent="0">
              <a:buNone/>
              <a:defRPr sz="900"/>
            </a:lvl5pPr>
            <a:lvl6pPr marL="2286023" indent="0">
              <a:buNone/>
              <a:defRPr sz="900"/>
            </a:lvl6pPr>
            <a:lvl7pPr marL="2743227" indent="0">
              <a:buNone/>
              <a:defRPr sz="900"/>
            </a:lvl7pPr>
            <a:lvl8pPr marL="3200432" indent="0">
              <a:buNone/>
              <a:defRPr sz="900"/>
            </a:lvl8pPr>
            <a:lvl9pPr marL="365763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5" indent="0">
              <a:buNone/>
              <a:defRPr sz="2800"/>
            </a:lvl2pPr>
            <a:lvl3pPr marL="914409" indent="0">
              <a:buNone/>
              <a:defRPr sz="2400"/>
            </a:lvl3pPr>
            <a:lvl4pPr marL="1371614" indent="0">
              <a:buNone/>
              <a:defRPr sz="2000"/>
            </a:lvl4pPr>
            <a:lvl5pPr marL="1828818" indent="0">
              <a:buNone/>
              <a:defRPr sz="2000"/>
            </a:lvl5pPr>
            <a:lvl6pPr marL="2286023" indent="0">
              <a:buNone/>
              <a:defRPr sz="2000"/>
            </a:lvl6pPr>
            <a:lvl7pPr marL="2743227" indent="0">
              <a:buNone/>
              <a:defRPr sz="2000"/>
            </a:lvl7pPr>
            <a:lvl8pPr marL="3200432" indent="0">
              <a:buNone/>
              <a:defRPr sz="2000"/>
            </a:lvl8pPr>
            <a:lvl9pPr marL="365763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400"/>
            </a:lvl1pPr>
            <a:lvl2pPr marL="457205" indent="0">
              <a:buNone/>
              <a:defRPr sz="1200"/>
            </a:lvl2pPr>
            <a:lvl3pPr marL="914409" indent="0">
              <a:buNone/>
              <a:defRPr sz="1000"/>
            </a:lvl3pPr>
            <a:lvl4pPr marL="1371614" indent="0">
              <a:buNone/>
              <a:defRPr sz="900"/>
            </a:lvl4pPr>
            <a:lvl5pPr marL="1828818" indent="0">
              <a:buNone/>
              <a:defRPr sz="900"/>
            </a:lvl5pPr>
            <a:lvl6pPr marL="2286023" indent="0">
              <a:buNone/>
              <a:defRPr sz="900"/>
            </a:lvl6pPr>
            <a:lvl7pPr marL="2743227" indent="0">
              <a:buNone/>
              <a:defRPr sz="900"/>
            </a:lvl7pPr>
            <a:lvl8pPr marL="3200432" indent="0">
              <a:buNone/>
              <a:defRPr sz="900"/>
            </a:lvl8pPr>
            <a:lvl9pPr marL="365763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BF826-2348-8D44-9C3A-5899A331FC0D}" type="datetimeFigureOut">
              <a:rPr lang="en-US" smtClean="0"/>
              <a:pPr/>
              <a:t>11/25/23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E5CA-A7D6-0D45-BA90-BE1D9DA1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3" indent="-342903" algn="l" defTabSz="457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7" indent="-285753" algn="l" defTabSz="45720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1" indent="-228602" algn="l" defTabSz="45720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6" indent="-228602" algn="l" defTabSz="45720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1" indent="-228602" algn="l" defTabSz="457205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indent="-228602" algn="l" defTabSz="45720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0" indent="-228602" algn="l" defTabSz="45720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4" indent="-228602" algn="l" defTabSz="45720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39" indent="-228602" algn="l" defTabSz="45720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457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9" algn="l" defTabSz="457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4" algn="l" defTabSz="457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8" algn="l" defTabSz="457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3" algn="l" defTabSz="457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7" algn="l" defTabSz="457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2" algn="l" defTabSz="457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7" algn="l" defTabSz="4572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 105"/>
          <p:cNvSpPr/>
          <p:nvPr/>
        </p:nvSpPr>
        <p:spPr>
          <a:xfrm flipV="1">
            <a:off x="9739600" y="3751290"/>
            <a:ext cx="182880" cy="182880"/>
          </a:xfrm>
          <a:prstGeom prst="ellipse">
            <a:avLst/>
          </a:prstGeom>
          <a:solidFill>
            <a:srgbClr val="FFFFFF"/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 rot="10800000" flipV="1">
            <a:off x="9712369" y="3714328"/>
            <a:ext cx="250390" cy="246221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E4832A-4854-0B46-8693-476368FB8052}"/>
              </a:ext>
            </a:extLst>
          </p:cNvPr>
          <p:cNvSpPr txBox="1"/>
          <p:nvPr/>
        </p:nvSpPr>
        <p:spPr>
          <a:xfrm>
            <a:off x="235133" y="254858"/>
            <a:ext cx="2057400" cy="3303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Objects</a:t>
            </a:r>
          </a:p>
          <a:p>
            <a:pPr algn="ctr">
              <a:spcAft>
                <a:spcPts val="600"/>
              </a:spcAft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Use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SF Pro Text"/>
              </a:rPr>
              <a:t>⌘ in place of Ctrl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on macOS</a:t>
            </a:r>
            <a:endParaRPr lang="en-US" sz="1200" dirty="0"/>
          </a:p>
          <a:p>
            <a:pPr>
              <a:spcAft>
                <a:spcPts val="500"/>
              </a:spcAft>
            </a:pPr>
            <a:r>
              <a:rPr lang="en-US" sz="1200" dirty="0"/>
              <a:t>Stars: 			s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Star Labels: 		Alt-s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Planets:		            	  p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Planet Labels:		Alt-p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Planet Markers: 	  	Alt-p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Milky Way:		m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Deep Sky Objects:	d, n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Exoplanets:	       Ctrl-Alt-E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Meteor Shower:      Ctrl- ⇧-M      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Radiant Labels:	 	⇧M</a:t>
            </a:r>
          </a:p>
          <a:p>
            <a:pPr>
              <a:spcAft>
                <a:spcPts val="500"/>
              </a:spcAft>
            </a:pPr>
            <a:r>
              <a:rPr lang="en-US" sz="1200" dirty="0"/>
              <a:t>Pulsars:                       Ctrl-Alt-P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4765FDB-990B-6447-8EF0-0AF72447FE56}"/>
              </a:ext>
            </a:extLst>
          </p:cNvPr>
          <p:cNvSpPr txBox="1"/>
          <p:nvPr/>
        </p:nvSpPr>
        <p:spPr>
          <a:xfrm>
            <a:off x="2779910" y="4221692"/>
            <a:ext cx="2057400" cy="310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u="sng" dirty="0"/>
              <a:t>Grids &amp; Curves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Celestial Grid:		e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Azimuthal Grid:		z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Planetary Orbits:	o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Cardinal Points:		q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Compass Markers:          ⇧Q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Horizon:		h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Ecliptic:		   ,     (</a:t>
            </a:r>
            <a:r>
              <a:rPr lang="en-US" sz="1000" dirty="0"/>
              <a:t>comma</a:t>
            </a:r>
            <a:r>
              <a:rPr lang="en-US" sz="1200" dirty="0"/>
              <a:t>)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Equator:	   .     (</a:t>
            </a:r>
            <a:r>
              <a:rPr lang="en-US" sz="1000" dirty="0"/>
              <a:t>period</a:t>
            </a:r>
            <a:r>
              <a:rPr lang="en-US" sz="1200" dirty="0"/>
              <a:t>)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Meridian line:       ;   (</a:t>
            </a:r>
            <a:r>
              <a:rPr lang="en-US" sz="1000" dirty="0"/>
              <a:t>semicolon</a:t>
            </a:r>
            <a:r>
              <a:rPr lang="en-US" sz="1200" dirty="0"/>
              <a:t>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C0A8375-B877-784E-8F92-CE5503D9D7EC}"/>
              </a:ext>
            </a:extLst>
          </p:cNvPr>
          <p:cNvSpPr txBox="1"/>
          <p:nvPr/>
        </p:nvSpPr>
        <p:spPr>
          <a:xfrm>
            <a:off x="118757" y="4221692"/>
            <a:ext cx="2057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u="sng" dirty="0"/>
              <a:t>Constellations </a:t>
            </a:r>
          </a:p>
          <a:p>
            <a:pPr algn="ctr"/>
            <a:r>
              <a:rPr lang="en-US" sz="1800" u="sng" dirty="0"/>
              <a:t>&amp; Asterisms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Constellation Lines:	  c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Constellation Names:        v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Constellation Art:	  r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Constellation Boundary:	  b</a:t>
            </a:r>
          </a:p>
          <a:p>
            <a:r>
              <a:rPr lang="en-US" sz="1200" dirty="0"/>
              <a:t>Wipe selection of</a:t>
            </a:r>
          </a:p>
          <a:p>
            <a:r>
              <a:rPr lang="en-US" sz="1200" dirty="0"/>
              <a:t>	Constellations:     w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Select all constellations: Alt-W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Asterism Lines:	    	Alt-A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Asterism Labels:	   	Alt-V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A2C45FF-F455-BB4F-9D67-B5708C6663CC}"/>
              </a:ext>
            </a:extLst>
          </p:cNvPr>
          <p:cNvSpPr txBox="1"/>
          <p:nvPr/>
        </p:nvSpPr>
        <p:spPr>
          <a:xfrm>
            <a:off x="2656512" y="203901"/>
            <a:ext cx="2057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u="sng" dirty="0"/>
              <a:t>Field of View</a:t>
            </a: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You must enable the </a:t>
            </a:r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Field of View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Plug-in and restart.  </a:t>
            </a:r>
          </a:p>
          <a:p>
            <a:pPr algn="ctr">
              <a:spcAft>
                <a:spcPts val="600"/>
              </a:spcAft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Ctrl-Alt is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SF Pro Text"/>
              </a:rPr>
              <a:t>⌘-alt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on macOS.</a:t>
            </a:r>
            <a:endParaRPr lang="en-US" sz="2000" u="sng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Ctrl-Alt-1 / ⌘ -alt-1:	180°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Ctrl-Alt-2 / ⌘ -alt-2:	  90°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Ctrl-Alt-3 / ⌘ -alt-3:	 60°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Ctrl-Alt-4 / ⌘ -alt-4:	 45°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Ctrl-Alt-5 / ⌘ -alt-5:	 20°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Ctrl-Alt-6 / ⌘ -alt-6:	 10°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Ctrl-Alt-7 / ⌘ -alt-7:	   5°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Ctrl-Alt-8 / ⌘ -alt-8:	   2°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Ctrl-Alt-9 / ⌘ -alt-9:	   1°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Ctrl-Alt-0 / ⌘ -alt-0:	 0.5°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5E06E0F-CEB9-9B41-AAE2-DBF140946973}"/>
              </a:ext>
            </a:extLst>
          </p:cNvPr>
          <p:cNvSpPr txBox="1"/>
          <p:nvPr/>
        </p:nvSpPr>
        <p:spPr>
          <a:xfrm>
            <a:off x="5220999" y="4094186"/>
            <a:ext cx="2057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u="sng" dirty="0"/>
              <a:t>Pan, Tilt, Zoom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 Pan &amp; Tilt:     Left mouse drag</a:t>
            </a:r>
          </a:p>
          <a:p>
            <a:pPr algn="r"/>
            <a:r>
              <a:rPr lang="en-US" sz="1200" dirty="0"/>
              <a:t>Arrow keys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 Zoom in/out:       Scroll Wheel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Select Obj  Left mouse click: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Space Bar:       Center on Obj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Zoom in on selected:	/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Zoom out to home:	\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Toggle full screen:     	F11</a:t>
            </a:r>
          </a:p>
          <a:p>
            <a:pPr algn="ctr">
              <a:spcBef>
                <a:spcPts val="1200"/>
              </a:spcBef>
            </a:pPr>
            <a:r>
              <a:rPr lang="en-US" sz="1200" u="sng" dirty="0"/>
              <a:t>Lower Left corner menus 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Left side:      configuration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Bottom:       display and time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37A3D98-D4A2-9B4B-9A2D-35729D0B8E27}"/>
              </a:ext>
            </a:extLst>
          </p:cNvPr>
          <p:cNvSpPr txBox="1"/>
          <p:nvPr/>
        </p:nvSpPr>
        <p:spPr>
          <a:xfrm rot="10800000">
            <a:off x="5250934" y="272359"/>
            <a:ext cx="2057400" cy="3441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u="sng" dirty="0"/>
              <a:t>Time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Decrease time rate:	j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Normal time rate:      	k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Increase time rate:           l (ell)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         Slightly faster: 	⇧L      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Reverse time rate:	0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Stop all motion:  	7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Go to NOW:		8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Add one solar day:	=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Back one solar day:	−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Add 7 solar days:             ]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Back 7 solar days:            [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Add 1 solar hour:   Ctrl+ </a:t>
            </a:r>
            <a:r>
              <a:rPr lang="en-US" sz="1200" b="1" dirty="0"/>
              <a:t>/ </a:t>
            </a:r>
            <a:r>
              <a:rPr lang="en-US" sz="1200" dirty="0"/>
              <a:t>⌘+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200" dirty="0"/>
              <a:t>Back 1 solar hour:   Ctrl- / ⌘=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6EDCD33-824C-9C43-B7DA-8C03EA885DED}"/>
              </a:ext>
            </a:extLst>
          </p:cNvPr>
          <p:cNvSpPr txBox="1"/>
          <p:nvPr/>
        </p:nvSpPr>
        <p:spPr>
          <a:xfrm rot="10800000">
            <a:off x="7752584" y="307705"/>
            <a:ext cx="2057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u="sng" dirty="0"/>
              <a:t>View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Atmosphere:		a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Ground:			g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Fog:			f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DSO images:                      </a:t>
            </a:r>
            <a:r>
              <a:rPr lang="en-US" sz="1200" dirty="0" err="1"/>
              <a:t>i</a:t>
            </a:r>
            <a:endParaRPr lang="en-US" sz="1200" dirty="0"/>
          </a:p>
          <a:p>
            <a:pPr>
              <a:spcAft>
                <a:spcPts val="600"/>
              </a:spcAft>
            </a:pPr>
            <a:r>
              <a:rPr lang="en-US" sz="1200" dirty="0"/>
              <a:t>Pan around:	   Arrow keys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Zoom in:         Page-Up / </a:t>
            </a:r>
            <a:r>
              <a:rPr lang="en-US" sz="1200" b="1" dirty="0"/>
              <a:t>⌘</a:t>
            </a:r>
            <a:r>
              <a:rPr lang="en-US" sz="1200" dirty="0"/>
              <a:t>-</a:t>
            </a:r>
            <a:r>
              <a:rPr lang="en-US" sz="1200" b="1" dirty="0"/>
              <a:t>↑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Zoom out:     </a:t>
            </a:r>
            <a:r>
              <a:rPr lang="en-US" sz="1200" dirty="0" err="1"/>
              <a:t>Pg</a:t>
            </a:r>
            <a:r>
              <a:rPr lang="en-US" sz="1200" dirty="0"/>
              <a:t>-down / </a:t>
            </a:r>
            <a:r>
              <a:rPr lang="en-US" sz="1200" b="1" dirty="0"/>
              <a:t>⌘</a:t>
            </a:r>
            <a:r>
              <a:rPr lang="en-US" sz="1200" dirty="0"/>
              <a:t>-</a:t>
            </a:r>
            <a:r>
              <a:rPr lang="en-US" sz="1200" b="1" dirty="0"/>
              <a:t>↓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View toward:  ⇧N, ⇧S, ⇧E, ⇧W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View Zenith: 		⇧Z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Screenshot: 	   Ctrl-S /</a:t>
            </a:r>
            <a:r>
              <a:rPr lang="en-US" sz="1200" b="1" dirty="0"/>
              <a:t> ⌘</a:t>
            </a:r>
            <a:r>
              <a:rPr lang="en-US" sz="1200" dirty="0"/>
              <a:t>-S</a:t>
            </a:r>
          </a:p>
          <a:p>
            <a:r>
              <a:rPr lang="en-US" sz="1200" dirty="0"/>
              <a:t>Home </a:t>
            </a:r>
            <a:r>
              <a:rPr lang="en-US" sz="1000" dirty="0"/>
              <a:t>(Reset All)                  </a:t>
            </a:r>
            <a:r>
              <a:rPr lang="en-US" sz="1200" dirty="0"/>
              <a:t>Ctrl-H </a:t>
            </a:r>
          </a:p>
          <a:p>
            <a:r>
              <a:rPr lang="en-US" sz="1200" b="1" dirty="0"/>
              <a:t>		              ⌘</a:t>
            </a:r>
            <a:r>
              <a:rPr lang="en-US" sz="1200" dirty="0"/>
              <a:t>-H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7569187" y="0"/>
            <a:ext cx="0" cy="3911377"/>
          </a:xfrm>
          <a:prstGeom prst="line">
            <a:avLst/>
          </a:prstGeom>
          <a:ln w="12700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V="1">
            <a:off x="330384" y="3885469"/>
            <a:ext cx="4489786" cy="903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5295004" y="3871372"/>
            <a:ext cx="4444596" cy="0"/>
          </a:xfrm>
          <a:prstGeom prst="line">
            <a:avLst/>
          </a:prstGeom>
          <a:ln w="12700" cap="flat" cmpd="sng" algn="ctr">
            <a:solidFill>
              <a:schemeClr val="bg1">
                <a:lumMod val="65000"/>
              </a:schemeClr>
            </a:solidFill>
            <a:prstDash val="lgDashDot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10897" y="4226074"/>
            <a:ext cx="2151860" cy="14157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err="1">
                <a:latin typeface="Helvetica" pitchFamily="2" charset="0"/>
              </a:rPr>
              <a:t>Stellarium</a:t>
            </a:r>
            <a:endParaRPr lang="en-US" sz="3200" b="1" dirty="0">
              <a:latin typeface="Helvetica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1600" i="1" spc="-130" dirty="0">
                <a:latin typeface="Times" pitchFamily="2" charset="0"/>
                <a:cs typeface="Tunga" panose="020B0502040204020203" pitchFamily="34" charset="0"/>
              </a:rPr>
              <a:t>Vade Mecum</a:t>
            </a:r>
            <a:endParaRPr lang="en-US" sz="1000" i="1" spc="-150" dirty="0">
              <a:latin typeface="Times" pitchFamily="2" charset="0"/>
              <a:cs typeface="Tunga" panose="020B0502040204020203" pitchFamily="34" charset="0"/>
            </a:endParaRPr>
          </a:p>
          <a:p>
            <a:pPr algn="ctr"/>
            <a:endParaRPr lang="en-US" sz="1000" i="1" spc="-150" dirty="0">
              <a:latin typeface="Times" pitchFamily="2" charset="0"/>
              <a:cs typeface="Tunga" panose="020B0502040204020203" pitchFamily="34" charset="0"/>
            </a:endParaRP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cs typeface="Arial" panose="020B0604020202020204" pitchFamily="34" charset="0"/>
              </a:rPr>
              <a:t>(for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Helvetica" pitchFamily="2" charset="0"/>
                <a:cs typeface="Arial" panose="020B0604020202020204" pitchFamily="34" charset="0"/>
              </a:rPr>
              <a:t>Stellarium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cs typeface="Arial" panose="020B0604020202020204" pitchFamily="34" charset="0"/>
              </a:rPr>
              <a:t> 23.3)</a:t>
            </a:r>
          </a:p>
          <a:p>
            <a:pPr algn="ctr"/>
            <a:fld id="{CF91FA3B-2086-EA4F-9012-FB8351B3407B}" type="datetime3">
              <a:rPr lang="en-US" sz="1000" smtClean="0">
                <a:solidFill>
                  <a:schemeClr val="bg1">
                    <a:lumMod val="50000"/>
                  </a:schemeClr>
                </a:solidFill>
                <a:latin typeface="Helvetica" pitchFamily="2" charset="0"/>
                <a:cs typeface="Arial" panose="020B0604020202020204" pitchFamily="34" charset="0"/>
              </a:rPr>
              <a:t>25 November 2023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C484CA2-FF51-0F48-BCB8-7C26B95788B4}"/>
              </a:ext>
            </a:extLst>
          </p:cNvPr>
          <p:cNvGrpSpPr/>
          <p:nvPr/>
        </p:nvGrpSpPr>
        <p:grpSpPr>
          <a:xfrm>
            <a:off x="5044614" y="3771237"/>
            <a:ext cx="250390" cy="246221"/>
            <a:chOff x="5044614" y="3771237"/>
            <a:chExt cx="250390" cy="246221"/>
          </a:xfrm>
        </p:grpSpPr>
        <p:sp>
          <p:nvSpPr>
            <p:cNvPr id="107" name="Oval 106"/>
            <p:cNvSpPr/>
            <p:nvPr/>
          </p:nvSpPr>
          <p:spPr>
            <a:xfrm>
              <a:off x="5068054" y="3800156"/>
              <a:ext cx="182880" cy="18288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 rot="10800000" flipV="1">
              <a:off x="5044614" y="3771237"/>
              <a:ext cx="250390" cy="246221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7F7F7F"/>
                  </a:solidFill>
                </a:rPr>
                <a:t>2</a:t>
              </a: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43513" y="7519178"/>
            <a:ext cx="30777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7F7F7F"/>
                </a:solidFill>
              </a:rPr>
              <a:t>&lt;&lt;&lt;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2607" y="3778151"/>
            <a:ext cx="30777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7F7F7F"/>
                </a:solidFill>
              </a:rPr>
              <a:t>&lt;&lt;&lt;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9036" y="-42320"/>
            <a:ext cx="30777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7F7F7F"/>
                </a:solidFill>
              </a:rPr>
              <a:t>&lt;&lt;&lt;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0" y="7432447"/>
            <a:ext cx="2484355" cy="21599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rgbClr val="7F7F7F"/>
                </a:solidFill>
              </a:rPr>
              <a:t>FP1901701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0736A07-EDB3-5B46-8150-73C4D0224A1D}"/>
              </a:ext>
            </a:extLst>
          </p:cNvPr>
          <p:cNvSpPr txBox="1"/>
          <p:nvPr/>
        </p:nvSpPr>
        <p:spPr>
          <a:xfrm>
            <a:off x="7701086" y="5911438"/>
            <a:ext cx="226167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i="1" dirty="0"/>
              <a:t>Downloads and documentation </a:t>
            </a:r>
          </a:p>
          <a:p>
            <a:pPr algn="ctr"/>
            <a:r>
              <a:rPr lang="en-US" sz="1200" i="1" dirty="0"/>
              <a:t>at  </a:t>
            </a:r>
            <a:r>
              <a:rPr lang="en-US" sz="1200" i="1" dirty="0" err="1"/>
              <a:t>www.stellarium.org</a:t>
            </a:r>
            <a:endParaRPr lang="en-US" sz="1200" i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4805F59-F456-E24D-B7ED-D2F983AF7AEC}"/>
              </a:ext>
            </a:extLst>
          </p:cNvPr>
          <p:cNvSpPr txBox="1"/>
          <p:nvPr/>
        </p:nvSpPr>
        <p:spPr>
          <a:xfrm>
            <a:off x="4903106" y="7447399"/>
            <a:ext cx="250390" cy="24622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066FF1-CD9B-5B4D-9C3B-C2DC9DDDD005}"/>
              </a:ext>
            </a:extLst>
          </p:cNvPr>
          <p:cNvSpPr txBox="1"/>
          <p:nvPr/>
        </p:nvSpPr>
        <p:spPr>
          <a:xfrm flipV="1">
            <a:off x="4905735" y="159777"/>
            <a:ext cx="250390" cy="24622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1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E4B7561-F792-154A-9DF7-D119A86E12C1}"/>
              </a:ext>
            </a:extLst>
          </p:cNvPr>
          <p:cNvCxnSpPr>
            <a:cxnSpLocks/>
          </p:cNvCxnSpPr>
          <p:nvPr/>
        </p:nvCxnSpPr>
        <p:spPr>
          <a:xfrm>
            <a:off x="2484355" y="-42320"/>
            <a:ext cx="0" cy="7814720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B620465-708A-8E44-B5D8-CF232F167004}"/>
              </a:ext>
            </a:extLst>
          </p:cNvPr>
          <p:cNvSpPr txBox="1"/>
          <p:nvPr/>
        </p:nvSpPr>
        <p:spPr>
          <a:xfrm>
            <a:off x="7810896" y="6513809"/>
            <a:ext cx="21115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u="sng" dirty="0">
                <a:solidFill>
                  <a:schemeClr val="bg1">
                    <a:lumMod val="50000"/>
                  </a:schemeClr>
                </a:solidFill>
              </a:rPr>
              <a:t>Notes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Upper and lower case are different!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⇧ means hold down the SHIFT key</a:t>
            </a:r>
          </a:p>
          <a:p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On macOS, “alt” is “option” (or ⌥).</a:t>
            </a: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On macOS, use ⌘ instead of Ctrl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A940F8-402E-E04C-9626-AB83E894FD16}"/>
              </a:ext>
            </a:extLst>
          </p:cNvPr>
          <p:cNvSpPr txBox="1"/>
          <p:nvPr/>
        </p:nvSpPr>
        <p:spPr>
          <a:xfrm rot="10800000">
            <a:off x="7639534" y="3813182"/>
            <a:ext cx="6674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Mountain fold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E2A956-5FA4-3A41-A9CD-E86B2D917149}"/>
              </a:ext>
            </a:extLst>
          </p:cNvPr>
          <p:cNvGrpSpPr/>
          <p:nvPr/>
        </p:nvGrpSpPr>
        <p:grpSpPr>
          <a:xfrm>
            <a:off x="7440721" y="3814821"/>
            <a:ext cx="266477" cy="3843811"/>
            <a:chOff x="7374581" y="3972617"/>
            <a:chExt cx="266477" cy="384381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6CDDC50-1901-A54E-AE2F-E65181E4A560}"/>
                </a:ext>
              </a:extLst>
            </p:cNvPr>
            <p:cNvGrpSpPr/>
            <p:nvPr/>
          </p:nvGrpSpPr>
          <p:grpSpPr>
            <a:xfrm>
              <a:off x="7374581" y="4007865"/>
              <a:ext cx="246221" cy="3808563"/>
              <a:chOff x="7434503" y="3818228"/>
              <a:chExt cx="246221" cy="3808563"/>
            </a:xfrm>
          </p:grpSpPr>
          <p:sp>
            <p:nvSpPr>
              <p:cNvPr id="104" name="Diamond 103"/>
              <p:cNvSpPr/>
              <p:nvPr/>
            </p:nvSpPr>
            <p:spPr>
              <a:xfrm>
                <a:off x="7478588" y="3818228"/>
                <a:ext cx="182880" cy="182880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" name="Straight Connector 7"/>
              <p:cNvCxnSpPr>
                <a:cxnSpLocks/>
                <a:stCxn id="39" idx="1"/>
              </p:cNvCxnSpPr>
              <p:nvPr/>
            </p:nvCxnSpPr>
            <p:spPr>
              <a:xfrm flipH="1">
                <a:off x="7564685" y="4033370"/>
                <a:ext cx="0" cy="3383280"/>
              </a:xfrm>
              <a:prstGeom prst="line">
                <a:avLst/>
              </a:prstGeom>
              <a:ln w="12700" cap="flat" cmpd="sng" algn="ctr">
                <a:solidFill>
                  <a:schemeClr val="bg1">
                    <a:lumMod val="75000"/>
                  </a:schemeClr>
                </a:solidFill>
                <a:prstDash val="lgDashDot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191E66C5-2838-3748-B46F-27730EA791A2}"/>
                  </a:ext>
                </a:extLst>
              </p:cNvPr>
              <p:cNvGrpSpPr/>
              <p:nvPr/>
            </p:nvGrpSpPr>
            <p:grpSpPr>
              <a:xfrm>
                <a:off x="7434503" y="7376401"/>
                <a:ext cx="246221" cy="250390"/>
                <a:chOff x="7148179" y="7520956"/>
                <a:chExt cx="246221" cy="250390"/>
              </a:xfrm>
            </p:grpSpPr>
            <p:sp>
              <p:nvSpPr>
                <p:cNvPr id="63" name="Diamond 62">
                  <a:extLst>
                    <a:ext uri="{FF2B5EF4-FFF2-40B4-BE49-F238E27FC236}">
                      <a16:creationId xmlns:a16="http://schemas.microsoft.com/office/drawing/2014/main" id="{00792046-533E-6D4D-B171-DF655E9E0DDD}"/>
                    </a:ext>
                  </a:extLst>
                </p:cNvPr>
                <p:cNvSpPr/>
                <p:nvPr/>
              </p:nvSpPr>
              <p:spPr>
                <a:xfrm>
                  <a:off x="7181937" y="7556015"/>
                  <a:ext cx="182880" cy="182880"/>
                </a:xfrm>
                <a:prstGeom prst="diamond">
                  <a:avLst/>
                </a:prstGeom>
                <a:solidFill>
                  <a:srgbClr val="FFFFFF"/>
                </a:solidFill>
                <a:ln>
                  <a:solidFill>
                    <a:srgbClr val="7F7F7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104EA1ED-A7F0-ED4D-AE8C-8ED82B28C63D}"/>
                    </a:ext>
                  </a:extLst>
                </p:cNvPr>
                <p:cNvSpPr txBox="1"/>
                <p:nvPr/>
              </p:nvSpPr>
              <p:spPr>
                <a:xfrm rot="16200000">
                  <a:off x="7146095" y="7523040"/>
                  <a:ext cx="250390" cy="246221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7F7F7F"/>
                      </a:solidFill>
                    </a:rPr>
                    <a:t>3</a:t>
                  </a:r>
                </a:p>
              </p:txBody>
            </p:sp>
          </p:grp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81D5B6D-A082-F342-B9BB-A9055C48469F}"/>
                </a:ext>
              </a:extLst>
            </p:cNvPr>
            <p:cNvSpPr txBox="1"/>
            <p:nvPr/>
          </p:nvSpPr>
          <p:spPr>
            <a:xfrm rot="16200000">
              <a:off x="7392753" y="3974701"/>
              <a:ext cx="250390" cy="246221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7F7F7F"/>
                  </a:solidFill>
                </a:rPr>
                <a:t>3</a:t>
              </a: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E007CFE-618A-564D-BF37-FA49DEC9C8B1}"/>
              </a:ext>
            </a:extLst>
          </p:cNvPr>
          <p:cNvCxnSpPr>
            <a:cxnSpLocks/>
          </p:cNvCxnSpPr>
          <p:nvPr/>
        </p:nvCxnSpPr>
        <p:spPr>
          <a:xfrm flipH="1">
            <a:off x="5028081" y="405998"/>
            <a:ext cx="2629" cy="7041401"/>
          </a:xfrm>
          <a:prstGeom prst="line">
            <a:avLst/>
          </a:prstGeom>
          <a:ln w="12700" cap="flat" cmpd="sng" algn="ctr">
            <a:solidFill>
              <a:srgbClr val="7F7F7F"/>
            </a:solidFill>
            <a:prstDash val="lgDashDot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B31915C-83A0-F64F-8BBB-A9AFB3B920D6}"/>
              </a:ext>
            </a:extLst>
          </p:cNvPr>
          <p:cNvSpPr txBox="1"/>
          <p:nvPr/>
        </p:nvSpPr>
        <p:spPr>
          <a:xfrm rot="5400000">
            <a:off x="7254642" y="4608885"/>
            <a:ext cx="640080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Mountain fold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13D14-6148-034E-8182-60BCE7A7F1B7}"/>
              </a:ext>
            </a:extLst>
          </p:cNvPr>
          <p:cNvSpPr txBox="1"/>
          <p:nvPr/>
        </p:nvSpPr>
        <p:spPr>
          <a:xfrm rot="16200000">
            <a:off x="4711101" y="3368395"/>
            <a:ext cx="625864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Mountain fold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B5E8E204-DBD9-B646-815C-C23849FD1438}"/>
              </a:ext>
            </a:extLst>
          </p:cNvPr>
          <p:cNvSpPr txBox="1"/>
          <p:nvPr/>
        </p:nvSpPr>
        <p:spPr>
          <a:xfrm rot="10800000">
            <a:off x="337581" y="1378693"/>
            <a:ext cx="2057400" cy="211596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800" b="1" u="sng" dirty="0">
                <a:solidFill>
                  <a:schemeClr val="bg1">
                    <a:lumMod val="50000"/>
                  </a:schemeClr>
                </a:solidFill>
              </a:rPr>
              <a:t>Printing</a:t>
            </a:r>
          </a:p>
          <a:p>
            <a:pPr>
              <a:spcBef>
                <a:spcPts val="600"/>
              </a:spcBef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Print double-sided, with the paper flipped along the long side.  On a single-sided printer feed the end with arrows (&gt;&gt;&gt;) first.  Do not use “scale to fit paper”.</a:t>
            </a:r>
            <a:endParaRPr lang="en-US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1200" b="1" u="sng" dirty="0">
                <a:solidFill>
                  <a:schemeClr val="bg1">
                    <a:lumMod val="50000"/>
                  </a:schemeClr>
                </a:solidFill>
              </a:rPr>
              <a:t>Folding</a:t>
            </a:r>
          </a:p>
          <a:p>
            <a:pPr>
              <a:spcBef>
                <a:spcPts val="300"/>
              </a:spcBef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Fold in half 3 times, making  mountain folds first along line          , then along line        , and then along line    3  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13A948-BF1B-D348-934C-94818D546E3B}"/>
              </a:ext>
            </a:extLst>
          </p:cNvPr>
          <p:cNvSpPr txBox="1"/>
          <p:nvPr/>
        </p:nvSpPr>
        <p:spPr>
          <a:xfrm flipV="1">
            <a:off x="477981" y="1716617"/>
            <a:ext cx="250390" cy="24622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1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5029200" y="525943"/>
            <a:ext cx="0" cy="6789257"/>
          </a:xfrm>
          <a:prstGeom prst="line">
            <a:avLst/>
          </a:prstGeom>
          <a:ln w="12700" cap="flat" cmpd="sng" algn="ctr">
            <a:solidFill>
              <a:schemeClr val="bg1">
                <a:lumMod val="6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331391" y="3886200"/>
            <a:ext cx="9269809" cy="1"/>
          </a:xfrm>
          <a:prstGeom prst="line">
            <a:avLst/>
          </a:prstGeom>
          <a:ln w="12700" cap="flat" cmpd="sng" algn="ctr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4143447" y="3871935"/>
            <a:ext cx="6858000" cy="45762"/>
          </a:xfrm>
          <a:prstGeom prst="line">
            <a:avLst/>
          </a:prstGeom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-888299" y="3871935"/>
            <a:ext cx="6858000" cy="45762"/>
          </a:xfrm>
          <a:prstGeom prst="line">
            <a:avLst/>
          </a:prstGeom>
          <a:ln w="12700" cap="flat" cmpd="sng" algn="ctr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rot="10800000">
            <a:off x="158891" y="637682"/>
            <a:ext cx="2354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Copyright © 2020,2023 by Eric Myers</a:t>
            </a:r>
          </a:p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This work is licensed under the Creative Commons Attribution-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NonCommercial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ShareAlike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4.0 International License.  View a copy of this license at http://creativecommons.org/licenses/by-nc-sa/4.0/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-914" y="7531092"/>
            <a:ext cx="30777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7F7F7F"/>
                </a:solidFill>
              </a:rPr>
              <a:t>&lt;&lt;&lt;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0814" y="3761004"/>
            <a:ext cx="30777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7F7F7F"/>
                </a:solidFill>
              </a:rPr>
              <a:t>&lt;&lt;&lt;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79" y="-1535"/>
            <a:ext cx="30777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7F7F7F"/>
                </a:solidFill>
              </a:rPr>
              <a:t>&lt;&lt;&lt;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021714" y="3772263"/>
            <a:ext cx="701147" cy="21544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rgbClr val="FFFFFF"/>
                </a:solidFill>
              </a:rPr>
              <a:t>FP1412701C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7BB1F0D-B7CA-E94E-969F-AEE13D67F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31391" y="385944"/>
            <a:ext cx="1016000" cy="1905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4EF83064-CEE8-4F43-B9CA-78F369E1F99A}"/>
              </a:ext>
            </a:extLst>
          </p:cNvPr>
          <p:cNvSpPr txBox="1"/>
          <p:nvPr/>
        </p:nvSpPr>
        <p:spPr>
          <a:xfrm rot="10800000">
            <a:off x="7698121" y="4302526"/>
            <a:ext cx="2057400" cy="310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u="sng" dirty="0"/>
              <a:t>Function Keys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F1:	Help menu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F2:	Configuration menu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F3:	Search Window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F4:	View menu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F5:	Date and Time menu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F6:	Location menu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F7:	 Keyboard shortcuts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F10:	 Astronomical </a:t>
            </a:r>
            <a:r>
              <a:rPr lang="en-US" sz="1200" dirty="0" err="1"/>
              <a:t>calcs</a:t>
            </a:r>
            <a:endParaRPr lang="en-US" sz="1200" dirty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1200" dirty="0"/>
              <a:t>F11:	Toggle Full Screen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0F5781-351F-C449-BD88-30701BF7165D}"/>
              </a:ext>
            </a:extLst>
          </p:cNvPr>
          <p:cNvSpPr txBox="1"/>
          <p:nvPr/>
        </p:nvSpPr>
        <p:spPr>
          <a:xfrm rot="10800000">
            <a:off x="7698120" y="1186940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000" u="sng" dirty="0"/>
              <a:t>Ocular View</a:t>
            </a:r>
            <a:r>
              <a:rPr lang="en-US" sz="1200" dirty="0"/>
              <a:t>	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You must enable the </a:t>
            </a:r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Ocular View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plug-in and restart. 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Ocular View:       Ctrl-O / </a:t>
            </a:r>
            <a:r>
              <a:rPr lang="en-US" sz="1200" b="1" dirty="0"/>
              <a:t>⌘</a:t>
            </a:r>
            <a:r>
              <a:rPr lang="en-US" sz="1200" dirty="0"/>
              <a:t>-O</a:t>
            </a:r>
          </a:p>
          <a:p>
            <a:r>
              <a:rPr lang="en-US" sz="1200" dirty="0"/>
              <a:t>(again to exit)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Pop-up menu:	              Alt-O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Show crosshairs:	Alt-C</a:t>
            </a:r>
          </a:p>
          <a:p>
            <a:pPr>
              <a:spcBef>
                <a:spcPts val="1200"/>
              </a:spcBef>
            </a:pPr>
            <a:r>
              <a:rPr lang="en-US" sz="1200" dirty="0" err="1"/>
              <a:t>Telrad</a:t>
            </a:r>
            <a:r>
              <a:rPr lang="en-US" sz="1200" dirty="0"/>
              <a:t> sight:          Ctrl-B / </a:t>
            </a:r>
            <a:r>
              <a:rPr lang="en-US" sz="1200" b="1" dirty="0"/>
              <a:t>⌘</a:t>
            </a:r>
            <a:r>
              <a:rPr lang="en-US" sz="1200" dirty="0"/>
              <a:t>-B</a:t>
            </a:r>
          </a:p>
          <a:p>
            <a:pPr>
              <a:spcBef>
                <a:spcPts val="1200"/>
              </a:spcBef>
            </a:pPr>
            <a:endParaRPr lang="en-US" sz="1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6CB48D-79AE-B044-A3DA-2463B5EA3B3C}"/>
              </a:ext>
            </a:extLst>
          </p:cNvPr>
          <p:cNvSpPr txBox="1"/>
          <p:nvPr/>
        </p:nvSpPr>
        <p:spPr>
          <a:xfrm rot="10800000">
            <a:off x="250640" y="4034720"/>
            <a:ext cx="22898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u="sng" dirty="0"/>
              <a:t>Landscapes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Visit http://stellarium.org  and follow the “landscapes” link to download a ZIP archive (.zip) file.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Open ”Sky and Viewing Options” [F4]  and select “Landscape” tab.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At the bottom, press ”Add/remove landscapes…” then “Install a new landscape from ZIP archive…”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Find the .zip file and press “Open”</a:t>
            </a:r>
          </a:p>
          <a:p>
            <a:r>
              <a:rPr lang="en-US" sz="1200" dirty="0"/>
              <a:t>                    ________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Landscape Labels:      Ctrl- ⇧ G</a:t>
            </a:r>
          </a:p>
          <a:p>
            <a:pPr>
              <a:spcAft>
                <a:spcPts val="300"/>
              </a:spcAft>
            </a:pPr>
            <a:r>
              <a:rPr lang="en-US" sz="1200" b="1" dirty="0"/>
              <a:t>		          ⌘ -</a:t>
            </a:r>
            <a:r>
              <a:rPr lang="en-US" sz="1200" dirty="0"/>
              <a:t> ⇧G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5B7F4E-AD02-044C-B583-E1D4DB8FB584}"/>
              </a:ext>
            </a:extLst>
          </p:cNvPr>
          <p:cNvGrpSpPr/>
          <p:nvPr/>
        </p:nvGrpSpPr>
        <p:grpSpPr>
          <a:xfrm rot="10800000">
            <a:off x="1276254" y="1518977"/>
            <a:ext cx="250390" cy="246221"/>
            <a:chOff x="5035089" y="3761712"/>
            <a:chExt cx="250390" cy="2462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BF421B0-FC3D-7D45-972F-D5D6D22ED193}"/>
                </a:ext>
              </a:extLst>
            </p:cNvPr>
            <p:cNvSpPr/>
            <p:nvPr/>
          </p:nvSpPr>
          <p:spPr>
            <a:xfrm>
              <a:off x="5068054" y="3800156"/>
              <a:ext cx="182880" cy="18288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0B5FE68-CDAD-FF46-8C23-618BA281605E}"/>
                </a:ext>
              </a:extLst>
            </p:cNvPr>
            <p:cNvSpPr txBox="1"/>
            <p:nvPr/>
          </p:nvSpPr>
          <p:spPr>
            <a:xfrm rot="10800000" flipV="1">
              <a:off x="5035089" y="3761712"/>
              <a:ext cx="250390" cy="246221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7F7F7F"/>
                  </a:solidFill>
                </a:rPr>
                <a:t>2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7804CC6-B259-4B4D-894E-DFB9C5B82DDF}"/>
              </a:ext>
            </a:extLst>
          </p:cNvPr>
          <p:cNvGrpSpPr/>
          <p:nvPr/>
        </p:nvGrpSpPr>
        <p:grpSpPr>
          <a:xfrm rot="16200000">
            <a:off x="1848093" y="1383549"/>
            <a:ext cx="246221" cy="250390"/>
            <a:chOff x="7138654" y="7450391"/>
            <a:chExt cx="246221" cy="250390"/>
          </a:xfrm>
        </p:grpSpPr>
        <p:sp>
          <p:nvSpPr>
            <p:cNvPr id="39" name="Diamond 38">
              <a:extLst>
                <a:ext uri="{FF2B5EF4-FFF2-40B4-BE49-F238E27FC236}">
                  <a16:creationId xmlns:a16="http://schemas.microsoft.com/office/drawing/2014/main" id="{B10E7E2A-C630-4742-A15C-DCABC9D42333}"/>
                </a:ext>
              </a:extLst>
            </p:cNvPr>
            <p:cNvSpPr/>
            <p:nvPr/>
          </p:nvSpPr>
          <p:spPr>
            <a:xfrm>
              <a:off x="7170876" y="7482275"/>
              <a:ext cx="182880" cy="182880"/>
            </a:xfrm>
            <a:prstGeom prst="diamond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118D4B6-7B82-244E-A891-C4BAA1260DA3}"/>
                </a:ext>
              </a:extLst>
            </p:cNvPr>
            <p:cNvSpPr txBox="1"/>
            <p:nvPr/>
          </p:nvSpPr>
          <p:spPr>
            <a:xfrm rot="16200000">
              <a:off x="7136570" y="7452475"/>
              <a:ext cx="250390" cy="246221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7F7F7F"/>
                  </a:solidFill>
                </a:rPr>
                <a:t>3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A673F84-4D2C-B745-ADA2-4C9C7CFE1E29}"/>
              </a:ext>
            </a:extLst>
          </p:cNvPr>
          <p:cNvSpPr txBox="1"/>
          <p:nvPr/>
        </p:nvSpPr>
        <p:spPr>
          <a:xfrm rot="10800000">
            <a:off x="45497" y="3509248"/>
            <a:ext cx="25467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029C9B0-E500-324B-B225-3D1013B46237}" type="datetime3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ctr"/>
              <a:t>25 November 2023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0780C8-B3E1-CB4B-82E3-59394390BEFE}"/>
              </a:ext>
            </a:extLst>
          </p:cNvPr>
          <p:cNvSpPr txBox="1"/>
          <p:nvPr/>
        </p:nvSpPr>
        <p:spPr>
          <a:xfrm rot="10800000">
            <a:off x="5237463" y="400705"/>
            <a:ext cx="2057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u="sng" dirty="0"/>
              <a:t>Angular Measure</a:t>
            </a:r>
            <a:endParaRPr lang="en-US" sz="1200" dirty="0"/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You must enable the </a:t>
            </a:r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Angular Measure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plug-in and restart. 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Press Ctrl-A / </a:t>
            </a:r>
            <a:r>
              <a:rPr lang="en-US" sz="1200" b="1" dirty="0"/>
              <a:t>⌘</a:t>
            </a:r>
            <a:r>
              <a:rPr lang="en-US" sz="1200" dirty="0"/>
              <a:t>-A, or click the Angle Measure button on the bottom toolbar, to enable the mode.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To measure the angle between  two points, left-click with the mouse on one point and drag to the other point.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Right click to cancel.</a:t>
            </a:r>
          </a:p>
          <a:p>
            <a:pPr>
              <a:spcBef>
                <a:spcPts val="1200"/>
              </a:spcBef>
            </a:pPr>
            <a:r>
              <a:rPr lang="en-US" sz="1200" dirty="0"/>
              <a:t>Press Ctrl-A / </a:t>
            </a:r>
            <a:r>
              <a:rPr lang="en-US" sz="1200" b="1" dirty="0"/>
              <a:t>⌘</a:t>
            </a:r>
            <a:r>
              <a:rPr lang="en-US" sz="1200" dirty="0"/>
              <a:t>-A or toolbar button again to disable mode.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9CB37E-2C0C-FC4A-BC4C-021F63149A7D}"/>
              </a:ext>
            </a:extLst>
          </p:cNvPr>
          <p:cNvSpPr txBox="1"/>
          <p:nvPr/>
        </p:nvSpPr>
        <p:spPr>
          <a:xfrm rot="10800000">
            <a:off x="5261900" y="4325610"/>
            <a:ext cx="216770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u="sng" dirty="0"/>
              <a:t>Comet &amp; Asteroids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1200" dirty="0"/>
              <a:t>You can load the latest orbital elements of comets and asteroids as follows:</a:t>
            </a:r>
          </a:p>
          <a:p>
            <a:pPr marL="137160" indent="-137160">
              <a:spcBef>
                <a:spcPts val="600"/>
              </a:spcBef>
              <a:buFont typeface="+mj-lt"/>
              <a:buAutoNum type="arabicPeriod"/>
            </a:pPr>
            <a:r>
              <a:rPr lang="en-US" sz="1200" dirty="0"/>
              <a:t>Open “Configuration” [F2] and select “Plugins"</a:t>
            </a:r>
          </a:p>
          <a:p>
            <a:pPr marL="137160" indent="-137160">
              <a:spcBef>
                <a:spcPts val="600"/>
              </a:spcBef>
              <a:buFont typeface="+mj-lt"/>
              <a:buAutoNum type="arabicPeriod"/>
            </a:pPr>
            <a:r>
              <a:rPr lang="en-US" sz="1200" dirty="0"/>
              <a:t>Select “Solar System Editor” and press “Configure”.</a:t>
            </a:r>
          </a:p>
          <a:p>
            <a:pPr marL="137160" indent="-137160">
              <a:spcBef>
                <a:spcPts val="600"/>
              </a:spcBef>
              <a:buFont typeface="+mj-lt"/>
              <a:buAutoNum type="arabicPeriod"/>
            </a:pPr>
            <a:r>
              <a:rPr lang="en-US" sz="1200" dirty="0"/>
              <a:t>Select “Solar System” tab at top and press “Import orbital elements in MPC format…”</a:t>
            </a:r>
          </a:p>
          <a:p>
            <a:pPr marL="137160" indent="-137160">
              <a:spcBef>
                <a:spcPts val="600"/>
              </a:spcBef>
              <a:buFont typeface="+mj-lt"/>
              <a:buAutoNum type="arabicPeriod"/>
            </a:pPr>
            <a:r>
              <a:rPr lang="en-US" sz="1200" dirty="0"/>
              <a:t>Select type and source, and press ”Get orbital elements”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C31187-0599-0E43-8956-E616319EBABF}"/>
              </a:ext>
            </a:extLst>
          </p:cNvPr>
          <p:cNvSpPr txBox="1"/>
          <p:nvPr/>
        </p:nvSpPr>
        <p:spPr>
          <a:xfrm rot="10800000">
            <a:off x="7484643" y="321051"/>
            <a:ext cx="2484355" cy="21599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FP1901701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0C1B88-3E6F-2A46-9E53-6364F82DDE22}"/>
              </a:ext>
            </a:extLst>
          </p:cNvPr>
          <p:cNvSpPr txBox="1"/>
          <p:nvPr/>
        </p:nvSpPr>
        <p:spPr>
          <a:xfrm rot="10800000">
            <a:off x="2773208" y="5887576"/>
            <a:ext cx="2167703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u="sng" dirty="0"/>
              <a:t>Satellites</a:t>
            </a:r>
            <a:endParaRPr lang="en-US" sz="2000" dirty="0"/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You must enable the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Satellites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Plug-in and restart. 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Satellite hints: 	</a:t>
            </a:r>
            <a:r>
              <a:rPr lang="en-US" sz="1200" b="1" dirty="0"/>
              <a:t>      </a:t>
            </a:r>
            <a:r>
              <a:rPr lang="en-US" sz="1200" dirty="0"/>
              <a:t>Ctrl-Z / ⌘-Z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Satellite labels:		alt- ⇧-Z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Configuration:		alt-Z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DBC146-7380-6842-8D65-967096755BE3}"/>
              </a:ext>
            </a:extLst>
          </p:cNvPr>
          <p:cNvSpPr txBox="1"/>
          <p:nvPr/>
        </p:nvSpPr>
        <p:spPr>
          <a:xfrm rot="10800000">
            <a:off x="2700300" y="5143961"/>
            <a:ext cx="2167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1800" u="sng" dirty="0"/>
              <a:t>Mode Settings</a:t>
            </a:r>
            <a:endParaRPr lang="en-US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6AC97C-D895-9C4C-BF7E-82AEEA1264B9}"/>
              </a:ext>
            </a:extLst>
          </p:cNvPr>
          <p:cNvSpPr txBox="1"/>
          <p:nvPr/>
        </p:nvSpPr>
        <p:spPr>
          <a:xfrm rot="10800000">
            <a:off x="2776876" y="4075404"/>
            <a:ext cx="2059538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Night Mode:	 Ctrl-N / </a:t>
            </a:r>
            <a:r>
              <a:rPr lang="en-US" sz="1200" b="1" dirty="0"/>
              <a:t>⌘</a:t>
            </a:r>
            <a:r>
              <a:rPr lang="en-US" sz="1200" dirty="0"/>
              <a:t>-N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GUI on/off:	 Ctrl-T / </a:t>
            </a:r>
            <a:r>
              <a:rPr lang="en-US" sz="1200" b="1" dirty="0"/>
              <a:t>⌘</a:t>
            </a:r>
            <a:r>
              <a:rPr lang="en-US" sz="1200" dirty="0"/>
              <a:t>-T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Az/Eq mount:    Ctrl-M / </a:t>
            </a:r>
            <a:r>
              <a:rPr lang="en-US" sz="1200" b="1" dirty="0"/>
              <a:t>⌘</a:t>
            </a:r>
            <a:r>
              <a:rPr lang="en-US" sz="1200" dirty="0"/>
              <a:t>-M</a:t>
            </a:r>
          </a:p>
          <a:p>
            <a:r>
              <a:rPr lang="en-US" sz="1200" dirty="0"/>
              <a:t>Toggle Full Screen:	F11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A70EDB-F6F7-658F-2C09-444D812C04C3}"/>
              </a:ext>
            </a:extLst>
          </p:cNvPr>
          <p:cNvSpPr txBox="1"/>
          <p:nvPr/>
        </p:nvSpPr>
        <p:spPr>
          <a:xfrm rot="10800000">
            <a:off x="2700782" y="3327665"/>
            <a:ext cx="2167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1800" u="sng" dirty="0"/>
              <a:t>Notes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12997</TotalTime>
  <Words>1141</Words>
  <Application>Microsoft Macintosh PowerPoint</Application>
  <PresentationFormat>Custom</PresentationFormat>
  <Paragraphs>177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SF Pro Text</vt:lpstr>
      <vt:lpstr>Times</vt:lpstr>
      <vt:lpstr>Office Theme</vt:lpstr>
      <vt:lpstr>PowerPoint Presentation</vt:lpstr>
      <vt:lpstr>PowerPoint Presentation</vt:lpstr>
    </vt:vector>
  </TitlesOfParts>
  <Manager/>
  <Company>Spy Hill Research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Foldable Notes</dc:title>
  <dc:subject>Git Version Control System</dc:subject>
  <dc:creator>Eric Myers</dc:creator>
  <cp:keywords/>
  <dc:description/>
  <cp:lastModifiedBy>Eric Myers</cp:lastModifiedBy>
  <cp:revision>145</cp:revision>
  <cp:lastPrinted>2023-10-10T13:52:27Z</cp:lastPrinted>
  <dcterms:created xsi:type="dcterms:W3CDTF">2018-12-16T19:30:30Z</dcterms:created>
  <dcterms:modified xsi:type="dcterms:W3CDTF">2023-11-26T03:03:53Z</dcterms:modified>
  <cp:category/>
</cp:coreProperties>
</file>